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60" r:id="rId4"/>
    <p:sldId id="261" r:id="rId5"/>
    <p:sldId id="262" r:id="rId6"/>
    <p:sldId id="266" r:id="rId7"/>
    <p:sldId id="263" r:id="rId8"/>
    <p:sldId id="264" r:id="rId9"/>
    <p:sldId id="265" r:id="rId10"/>
    <p:sldId id="258"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4" autoAdjust="0"/>
    <p:restoredTop sz="60573" autoAdjust="0"/>
  </p:normalViewPr>
  <p:slideViewPr>
    <p:cSldViewPr snapToGrid="0">
      <p:cViewPr varScale="1">
        <p:scale>
          <a:sx n="68" d="100"/>
          <a:sy n="68" d="100"/>
        </p:scale>
        <p:origin x="426"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30A716-4A7E-4BCC-87DC-551706B0D519}" type="datetimeFigureOut">
              <a:rPr lang="en-US" smtClean="0"/>
              <a:t>4/7/2017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063263F-89DD-4C18-B911-204A15E8F9AC}" type="slidenum">
              <a:rPr lang="en-US" smtClean="0"/>
              <a:t>‹#›</a:t>
            </a:fld>
            <a:endParaRPr lang="en-US"/>
          </a:p>
        </p:txBody>
      </p:sp>
    </p:spTree>
    <p:extLst>
      <p:ext uri="{BB962C8B-B14F-4D97-AF65-F5344CB8AC3E}">
        <p14:creationId xmlns:p14="http://schemas.microsoft.com/office/powerpoint/2010/main" val="3060432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63263F-89DD-4C18-B911-204A15E8F9AC}" type="slidenum">
              <a:rPr lang="en-US" smtClean="0"/>
              <a:t>1</a:t>
            </a:fld>
            <a:endParaRPr lang="en-US"/>
          </a:p>
        </p:txBody>
      </p:sp>
    </p:spTree>
    <p:extLst>
      <p:ext uri="{BB962C8B-B14F-4D97-AF65-F5344CB8AC3E}">
        <p14:creationId xmlns:p14="http://schemas.microsoft.com/office/powerpoint/2010/main" val="2509160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3263F-89DD-4C18-B911-204A15E8F9AC}" type="slidenum">
              <a:rPr lang="en-US" smtClean="0"/>
              <a:t>10</a:t>
            </a:fld>
            <a:endParaRPr lang="en-US"/>
          </a:p>
        </p:txBody>
      </p:sp>
    </p:spTree>
    <p:extLst>
      <p:ext uri="{BB962C8B-B14F-4D97-AF65-F5344CB8AC3E}">
        <p14:creationId xmlns:p14="http://schemas.microsoft.com/office/powerpoint/2010/main" val="369472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study of the Effect of prolonged space flight on the human skeletal muscle systems NASA found that even with a strict dietary and exercise regimen in place, including the use of the Combined Operational Load-Bearing External Resistance Treadmill, pictured here, members of the International Space Station experienced a loss of skeletal muscle mass, strength and bone density.  Through biopsies and other testing they found that astronauts returning from 6 month expeditions lost on average 13% muscle volume, 32% peak power and 9% bone mass with full recovery taking at least 3 to 4 years</a:t>
            </a:r>
          </a:p>
          <a:p>
            <a:r>
              <a:rPr lang="en-US" dirty="0"/>
              <a:t>As we travel further into space these symptoms will likely only continue to increase and as a result we will need something such as our proposed device in place upon their return to earth.</a:t>
            </a:r>
          </a:p>
        </p:txBody>
      </p:sp>
      <p:sp>
        <p:nvSpPr>
          <p:cNvPr id="4" name="Slide Number Placeholder 3"/>
          <p:cNvSpPr>
            <a:spLocks noGrp="1"/>
          </p:cNvSpPr>
          <p:nvPr>
            <p:ph type="sldNum" sz="quarter" idx="10"/>
          </p:nvPr>
        </p:nvSpPr>
        <p:spPr/>
        <p:txBody>
          <a:bodyPr/>
          <a:lstStyle/>
          <a:p>
            <a:fld id="{3063263F-89DD-4C18-B911-204A15E8F9AC}" type="slidenum">
              <a:rPr lang="en-US" smtClean="0"/>
              <a:t>2</a:t>
            </a:fld>
            <a:endParaRPr lang="en-US"/>
          </a:p>
        </p:txBody>
      </p:sp>
    </p:spTree>
    <p:extLst>
      <p:ext uri="{BB962C8B-B14F-4D97-AF65-F5344CB8AC3E}">
        <p14:creationId xmlns:p14="http://schemas.microsoft.com/office/powerpoint/2010/main" val="85294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project was initially designed to help returning astronauts recover from the effects of extended space travel, there are also millions of individuals who could benefit from our proposed system.  Such as in the United States alone, each year there are over:</a:t>
            </a:r>
          </a:p>
          <a:p>
            <a:r>
              <a:rPr lang="en-US" dirty="0"/>
              <a:t>650,000 stroke survivors who will often suffer from some form of mobility impairment.</a:t>
            </a:r>
          </a:p>
          <a:p>
            <a:r>
              <a:rPr lang="en-US" dirty="0"/>
              <a:t>The 185,000 amputees, of which the majority are lower extremity amputations</a:t>
            </a:r>
          </a:p>
          <a:p>
            <a:r>
              <a:rPr lang="en-US" dirty="0"/>
              <a:t>And the 5000 children born with cerebral palsy who will be unable to walk independently</a:t>
            </a:r>
          </a:p>
          <a:p>
            <a:r>
              <a:rPr lang="en-US" dirty="0"/>
              <a:t>Along with many others with limited self-mobility </a:t>
            </a:r>
          </a:p>
          <a:p>
            <a:endParaRPr lang="en-US" dirty="0"/>
          </a:p>
        </p:txBody>
      </p:sp>
      <p:sp>
        <p:nvSpPr>
          <p:cNvPr id="4" name="Slide Number Placeholder 3"/>
          <p:cNvSpPr>
            <a:spLocks noGrp="1"/>
          </p:cNvSpPr>
          <p:nvPr>
            <p:ph type="sldNum" sz="quarter" idx="10"/>
          </p:nvPr>
        </p:nvSpPr>
        <p:spPr/>
        <p:txBody>
          <a:bodyPr/>
          <a:lstStyle/>
          <a:p>
            <a:fld id="{3063263F-89DD-4C18-B911-204A15E8F9AC}" type="slidenum">
              <a:rPr lang="en-US" smtClean="0"/>
              <a:t>3</a:t>
            </a:fld>
            <a:endParaRPr lang="en-US"/>
          </a:p>
        </p:txBody>
      </p:sp>
    </p:spTree>
    <p:extLst>
      <p:ext uri="{BB962C8B-B14F-4D97-AF65-F5344CB8AC3E}">
        <p14:creationId xmlns:p14="http://schemas.microsoft.com/office/powerpoint/2010/main" val="268889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with our proposed system is to overcome the shortcomings present in most other systems.  The two Traditional types of systems, often called gait trainers or gait and balance systems use a harness connected to either an overhead mounted track which the patient is required to follow, or they are fixed above a treadmill that the patient walks on.</a:t>
            </a:r>
          </a:p>
          <a:p>
            <a:r>
              <a:rPr lang="en-US" dirty="0"/>
              <a:t>Our system would allow the patient to freely move anywhere within the frame of the system and also be able to lift for the patient, a percentage of their own body weight which can be increased or decreased as needed</a:t>
            </a:r>
          </a:p>
          <a:p>
            <a:endParaRPr lang="en-US" dirty="0"/>
          </a:p>
        </p:txBody>
      </p:sp>
      <p:sp>
        <p:nvSpPr>
          <p:cNvPr id="4" name="Slide Number Placeholder 3"/>
          <p:cNvSpPr>
            <a:spLocks noGrp="1"/>
          </p:cNvSpPr>
          <p:nvPr>
            <p:ph type="sldNum" sz="quarter" idx="10"/>
          </p:nvPr>
        </p:nvSpPr>
        <p:spPr/>
        <p:txBody>
          <a:bodyPr/>
          <a:lstStyle/>
          <a:p>
            <a:fld id="{3063263F-89DD-4C18-B911-204A15E8F9AC}" type="slidenum">
              <a:rPr lang="en-US" smtClean="0"/>
              <a:t>4</a:t>
            </a:fld>
            <a:endParaRPr lang="en-US"/>
          </a:p>
        </p:txBody>
      </p:sp>
    </p:spTree>
    <p:extLst>
      <p:ext uri="{BB962C8B-B14F-4D97-AF65-F5344CB8AC3E}">
        <p14:creationId xmlns:p14="http://schemas.microsoft.com/office/powerpoint/2010/main" val="252441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allow free movement within a room several designs were modeled in SolidWorks, with two versions ultimately prototyped.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initial prototype built had two motorized wheels located on each outer rail.  While functional the design was overly complicated and required excessive lengths of wire running to each motor and was prone to wires becoming tangled and disconnected.</a:t>
            </a:r>
          </a:p>
          <a:p>
            <a:endParaRPr lang="en-US" dirty="0"/>
          </a:p>
          <a:p>
            <a:r>
              <a:rPr lang="en-US" dirty="0"/>
              <a:t>CLICK TO NEXT SLIDE FOR VIDEO!!</a:t>
            </a:r>
          </a:p>
        </p:txBody>
      </p:sp>
      <p:sp>
        <p:nvSpPr>
          <p:cNvPr id="4" name="Slide Number Placeholder 3"/>
          <p:cNvSpPr>
            <a:spLocks noGrp="1"/>
          </p:cNvSpPr>
          <p:nvPr>
            <p:ph type="sldNum" sz="quarter" idx="10"/>
          </p:nvPr>
        </p:nvSpPr>
        <p:spPr/>
        <p:txBody>
          <a:bodyPr/>
          <a:lstStyle/>
          <a:p>
            <a:fld id="{3063263F-89DD-4C18-B911-204A15E8F9AC}" type="slidenum">
              <a:rPr lang="en-US" smtClean="0"/>
              <a:t>5</a:t>
            </a:fld>
            <a:endParaRPr lang="en-US"/>
          </a:p>
        </p:txBody>
      </p:sp>
    </p:spTree>
    <p:extLst>
      <p:ext uri="{BB962C8B-B14F-4D97-AF65-F5344CB8AC3E}">
        <p14:creationId xmlns:p14="http://schemas.microsoft.com/office/powerpoint/2010/main" val="208762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prototype, as seen modeled on this slide, has all electrical parts centrally located in the head unit and has free spinning wheels along the outer frame, allowing for a much simpler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movement of the system is controlled through the head unit, which senses the direction of the individual’s movement through a modified 8-way arcade style joystick.  The joystick then triggers 1 or 2 micro-switches which then close the circuit between the power supply and the corresponding motors.  The motors then cause the head unit to move following the direction of pull from the joystick.  This keeps the head unit located directly above the individual as they walk around.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design also has the added bonus of being more easily adaptable for future plans, such as allowing continuous free movement from one room to another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3263F-89DD-4C18-B911-204A15E8F9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18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 currently have been unable to solve the issues of dynamic weight support during this internship, I will be continuing to work with Dr. Kyle </a:t>
            </a:r>
            <a:r>
              <a:rPr lang="en-US" dirty="0" err="1"/>
              <a:t>Winfree</a:t>
            </a:r>
            <a:r>
              <a:rPr lang="en-US" dirty="0"/>
              <a:t> to find a solution that will achieve these goals.</a:t>
            </a:r>
          </a:p>
          <a:p>
            <a:r>
              <a:rPr lang="en-US" dirty="0"/>
              <a:t>Current methods of dynamic weight support are shown in these images, however they are typically utilized in treadmill based gait trainers.  The downfall with these systems is that they are difficult to incorporate into a free movement design.  Instead our goal is to create an entirely mechanical solution that can be located fully within the head unit.</a:t>
            </a:r>
          </a:p>
          <a:p>
            <a:r>
              <a:rPr lang="en-US" dirty="0"/>
              <a:t>If we are able to achieve these goals, the system will be able lift a percentage of the patient’s weight, starting with full weight removal, allowing the patient to focus on the mechanics of their gait.  As they progress the amount of weight the system supports can be decreased to facilitate muscle and bone density growth.</a:t>
            </a:r>
          </a:p>
          <a:p>
            <a:r>
              <a:rPr lang="en-US" dirty="0"/>
              <a:t>Along with providing dynamic support the system will also be able to arrest a fall, similar to how a seat belt in a car is able to lock, protecting the passenger, during a crash.</a:t>
            </a:r>
          </a:p>
          <a:p>
            <a:r>
              <a:rPr lang="en-US" dirty="0"/>
              <a:t>Lastly our system will allow for vertical movement, enabling the individual to move down to interact with things below what they could reach standing or allow them to move from standing to sitting and vice versa  </a:t>
            </a:r>
          </a:p>
        </p:txBody>
      </p:sp>
      <p:sp>
        <p:nvSpPr>
          <p:cNvPr id="4" name="Slide Number Placeholder 3"/>
          <p:cNvSpPr>
            <a:spLocks noGrp="1"/>
          </p:cNvSpPr>
          <p:nvPr>
            <p:ph type="sldNum" sz="quarter" idx="10"/>
          </p:nvPr>
        </p:nvSpPr>
        <p:spPr/>
        <p:txBody>
          <a:bodyPr/>
          <a:lstStyle/>
          <a:p>
            <a:fld id="{3063263F-89DD-4C18-B911-204A15E8F9AC}" type="slidenum">
              <a:rPr lang="en-US" smtClean="0"/>
              <a:t>7</a:t>
            </a:fld>
            <a:endParaRPr lang="en-US"/>
          </a:p>
        </p:txBody>
      </p:sp>
    </p:spTree>
    <p:extLst>
      <p:ext uri="{BB962C8B-B14F-4D97-AF65-F5344CB8AC3E}">
        <p14:creationId xmlns:p14="http://schemas.microsoft.com/office/powerpoint/2010/main" val="291983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solving the issues of free movement and dynamic support,  this system could increase patient recovery speed along with allowing independent movement.</a:t>
            </a:r>
          </a:p>
          <a:p>
            <a:r>
              <a:rPr lang="en-US" dirty="0"/>
              <a:t>Our next goal after solving the dynamic lift component is to design and fully integrate this system into a home. allowing a person to freely move within a room as well as move from one room to another, including up and down stairs.  Along with the free movement they will also be able to complete tasks, for example bathing, changing clothes, or cooking. </a:t>
            </a:r>
          </a:p>
        </p:txBody>
      </p:sp>
      <p:sp>
        <p:nvSpPr>
          <p:cNvPr id="4" name="Slide Number Placeholder 3"/>
          <p:cNvSpPr>
            <a:spLocks noGrp="1"/>
          </p:cNvSpPr>
          <p:nvPr>
            <p:ph type="sldNum" sz="quarter" idx="10"/>
          </p:nvPr>
        </p:nvSpPr>
        <p:spPr/>
        <p:txBody>
          <a:bodyPr/>
          <a:lstStyle/>
          <a:p>
            <a:fld id="{3063263F-89DD-4C18-B911-204A15E8F9AC}" type="slidenum">
              <a:rPr lang="en-US" smtClean="0"/>
              <a:t>8</a:t>
            </a:fld>
            <a:endParaRPr lang="en-US"/>
          </a:p>
        </p:txBody>
      </p:sp>
    </p:spTree>
    <p:extLst>
      <p:ext uri="{BB962C8B-B14F-4D97-AF65-F5344CB8AC3E}">
        <p14:creationId xmlns:p14="http://schemas.microsoft.com/office/powerpoint/2010/main" val="183277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my mentors Dr. Sarah Oman and Dr. Kyle </a:t>
            </a:r>
            <a:r>
              <a:rPr lang="en-US" dirty="0" err="1"/>
              <a:t>Winfree</a:t>
            </a:r>
            <a:r>
              <a:rPr lang="en-US" dirty="0"/>
              <a:t> for their insight and guidance during this process.  </a:t>
            </a:r>
          </a:p>
          <a:p>
            <a:endParaRPr lang="en-US" dirty="0"/>
          </a:p>
          <a:p>
            <a:r>
              <a:rPr lang="en-US" dirty="0"/>
              <a:t>The Northern Arizona Space Grant Program, specifically Dr. Nadine Barlow and Senior Program Coordinator Kathleen </a:t>
            </a:r>
            <a:r>
              <a:rPr lang="en-US" dirty="0" err="1"/>
              <a:t>Stigmon</a:t>
            </a:r>
            <a:r>
              <a:rPr lang="en-US" dirty="0"/>
              <a:t> for this opportunity</a:t>
            </a:r>
          </a:p>
          <a:p>
            <a:endParaRPr lang="en-US" dirty="0"/>
          </a:p>
          <a:p>
            <a:r>
              <a:rPr lang="en-US" dirty="0"/>
              <a:t>And the Northern Arizona University Engineering Fabrication Lab and </a:t>
            </a:r>
            <a:r>
              <a:rPr lang="en-US" dirty="0" err="1"/>
              <a:t>RAPIDLab</a:t>
            </a:r>
            <a:r>
              <a:rPr lang="en-US" dirty="0"/>
              <a:t> where I was able to 3D print and fabricate the parts needed for my prototype</a:t>
            </a:r>
          </a:p>
        </p:txBody>
      </p:sp>
      <p:sp>
        <p:nvSpPr>
          <p:cNvPr id="4" name="Slide Number Placeholder 3"/>
          <p:cNvSpPr>
            <a:spLocks noGrp="1"/>
          </p:cNvSpPr>
          <p:nvPr>
            <p:ph type="sldNum" sz="quarter" idx="10"/>
          </p:nvPr>
        </p:nvSpPr>
        <p:spPr/>
        <p:txBody>
          <a:bodyPr/>
          <a:lstStyle/>
          <a:p>
            <a:fld id="{3063263F-89DD-4C18-B911-204A15E8F9AC}" type="slidenum">
              <a:rPr lang="en-US" smtClean="0"/>
              <a:t>9</a:t>
            </a:fld>
            <a:endParaRPr lang="en-US"/>
          </a:p>
        </p:txBody>
      </p:sp>
    </p:spTree>
    <p:extLst>
      <p:ext uri="{BB962C8B-B14F-4D97-AF65-F5344CB8AC3E}">
        <p14:creationId xmlns:p14="http://schemas.microsoft.com/office/powerpoint/2010/main" val="2262335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554823-C6FA-4F11-9767-D95E26B1FD49}"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E8B39-9382-49C0-A080-ECEABE1BB1C3}" type="slidenum">
              <a:rPr lang="en-US" smtClean="0"/>
              <a:t>‹#›</a:t>
            </a:fld>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254" y="5255628"/>
            <a:ext cx="1199745" cy="1602371"/>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6172" y="5514465"/>
            <a:ext cx="3279655" cy="120701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00" y="5514464"/>
            <a:ext cx="1662003" cy="1343535"/>
          </a:xfrm>
          <a:prstGeom prst="rect">
            <a:avLst/>
          </a:prstGeom>
        </p:spPr>
      </p:pic>
    </p:spTree>
    <p:extLst>
      <p:ext uri="{BB962C8B-B14F-4D97-AF65-F5344CB8AC3E}">
        <p14:creationId xmlns:p14="http://schemas.microsoft.com/office/powerpoint/2010/main" val="21511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54823-C6FA-4F11-9767-D95E26B1FD49}"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E8B39-9382-49C0-A080-ECEABE1BB1C3}"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254" y="5255628"/>
            <a:ext cx="1199745" cy="160237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6172" y="5514465"/>
            <a:ext cx="3279655" cy="120701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00" y="5514464"/>
            <a:ext cx="1662003" cy="1343535"/>
          </a:xfrm>
          <a:prstGeom prst="rect">
            <a:avLst/>
          </a:prstGeom>
        </p:spPr>
      </p:pic>
    </p:spTree>
    <p:extLst>
      <p:ext uri="{BB962C8B-B14F-4D97-AF65-F5344CB8AC3E}">
        <p14:creationId xmlns:p14="http://schemas.microsoft.com/office/powerpoint/2010/main" val="319320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54823-C6FA-4F11-9767-D95E26B1FD49}"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318760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54823-C6FA-4F11-9767-D95E26B1FD49}"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1438863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554823-C6FA-4F11-9767-D95E26B1FD49}" type="datetimeFigureOut">
              <a:rPr lang="en-US" smtClean="0"/>
              <a:t>4/7/2017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336679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554823-C6FA-4F11-9767-D95E26B1FD49}" type="datetimeFigureOut">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E8B39-9382-49C0-A080-ECEABE1BB1C3}"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254" y="5255628"/>
            <a:ext cx="1199745" cy="160237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6172" y="5514465"/>
            <a:ext cx="3279655" cy="120701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00" y="5514464"/>
            <a:ext cx="1662003" cy="1343535"/>
          </a:xfrm>
          <a:prstGeom prst="rect">
            <a:avLst/>
          </a:prstGeom>
        </p:spPr>
      </p:pic>
    </p:spTree>
    <p:extLst>
      <p:ext uri="{BB962C8B-B14F-4D97-AF65-F5344CB8AC3E}">
        <p14:creationId xmlns:p14="http://schemas.microsoft.com/office/powerpoint/2010/main" val="226518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54823-C6FA-4F11-9767-D95E26B1FD49}" type="datetimeFigureOut">
              <a:rPr lang="en-US" smtClean="0"/>
              <a:t>4/7/2017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110140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554823-C6FA-4F11-9767-D95E26B1FD49}" type="datetimeFigureOut">
              <a:rPr lang="en-US" smtClean="0"/>
              <a:t>4/7/2017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20651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54823-C6FA-4F11-9767-D95E26B1FD49}" type="datetimeFigureOut">
              <a:rPr lang="en-US" smtClean="0"/>
              <a:t>4/7/2017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301689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554823-C6FA-4F11-9767-D95E26B1FD49}" type="datetimeFigureOut">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666277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554823-C6FA-4F11-9767-D95E26B1FD49}" type="datetimeFigureOut">
              <a:rPr lang="en-US" smtClean="0"/>
              <a:t>4/7/2017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E8B39-9382-49C0-A080-ECEABE1BB1C3}" type="slidenum">
              <a:rPr lang="en-US" smtClean="0"/>
              <a:t>‹#›</a:t>
            </a:fld>
            <a:endParaRPr lang="en-US"/>
          </a:p>
        </p:txBody>
      </p:sp>
    </p:spTree>
    <p:extLst>
      <p:ext uri="{BB962C8B-B14F-4D97-AF65-F5344CB8AC3E}">
        <p14:creationId xmlns:p14="http://schemas.microsoft.com/office/powerpoint/2010/main" val="3158865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54823-C6FA-4F11-9767-D95E26B1FD49}" type="datetimeFigureOut">
              <a:rPr lang="en-US" smtClean="0"/>
              <a:t>4/7/2017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E8B39-9382-49C0-A080-ECEABE1BB1C3}" type="slidenum">
              <a:rPr lang="en-US" smtClean="0"/>
              <a:t>‹#›</a:t>
            </a:fld>
            <a:endParaRPr lang="en-US"/>
          </a:p>
        </p:txBody>
      </p:sp>
    </p:spTree>
    <p:extLst>
      <p:ext uri="{BB962C8B-B14F-4D97-AF65-F5344CB8AC3E}">
        <p14:creationId xmlns:p14="http://schemas.microsoft.com/office/powerpoint/2010/main" val="1573882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80936"/>
            <a:ext cx="9144000" cy="1807622"/>
          </a:xfrm>
        </p:spPr>
        <p:txBody>
          <a:bodyPr/>
          <a:lstStyle/>
          <a:p>
            <a:r>
              <a:rPr lang="en-US" dirty="0"/>
              <a:t>Creating a Dynamic Lift System for Assisted Mobility</a:t>
            </a:r>
          </a:p>
        </p:txBody>
      </p:sp>
      <p:sp>
        <p:nvSpPr>
          <p:cNvPr id="3" name="Subtitle 2"/>
          <p:cNvSpPr>
            <a:spLocks noGrp="1"/>
          </p:cNvSpPr>
          <p:nvPr>
            <p:ph type="subTitle" idx="1"/>
          </p:nvPr>
        </p:nvSpPr>
        <p:spPr>
          <a:xfrm>
            <a:off x="1524000" y="2665379"/>
            <a:ext cx="9144000" cy="2850204"/>
          </a:xfrm>
        </p:spPr>
        <p:txBody>
          <a:bodyPr>
            <a:normAutofit/>
          </a:bodyPr>
          <a:lstStyle/>
          <a:p>
            <a:r>
              <a:rPr lang="en-US" dirty="0"/>
              <a:t>Author</a:t>
            </a:r>
          </a:p>
          <a:p>
            <a:r>
              <a:rPr lang="en-US" dirty="0"/>
              <a:t>Dustin Branges</a:t>
            </a:r>
          </a:p>
          <a:p>
            <a:endParaRPr lang="en-US" dirty="0"/>
          </a:p>
          <a:p>
            <a:r>
              <a:rPr lang="en-US" dirty="0"/>
              <a:t>Mentors:</a:t>
            </a:r>
          </a:p>
          <a:p>
            <a:r>
              <a:rPr lang="en-US" dirty="0"/>
              <a:t>Dr. Sarah Oman</a:t>
            </a:r>
          </a:p>
          <a:p>
            <a:r>
              <a:rPr lang="en-US" dirty="0"/>
              <a:t>Dr. Kyle </a:t>
            </a:r>
            <a:r>
              <a:rPr lang="en-US" dirty="0" err="1"/>
              <a:t>Winfree</a:t>
            </a:r>
            <a:endParaRPr lang="en-US" dirty="0"/>
          </a:p>
          <a:p>
            <a:endParaRPr lang="en-US" dirty="0"/>
          </a:p>
          <a:p>
            <a:endParaRPr lang="en-US" dirty="0"/>
          </a:p>
        </p:txBody>
      </p:sp>
    </p:spTree>
    <p:extLst>
      <p:ext uri="{BB962C8B-B14F-4D97-AF65-F5344CB8AC3E}">
        <p14:creationId xmlns:p14="http://schemas.microsoft.com/office/powerpoint/2010/main" val="72020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07403"/>
          </a:xfrm>
        </p:spPr>
        <p:txBody>
          <a:bodyPr>
            <a:normAutofit/>
          </a:bodyPr>
          <a:lstStyle/>
          <a:p>
            <a:pPr algn="ctr"/>
            <a:r>
              <a:rPr lang="en-US" sz="6000" dirty="0"/>
              <a:t>Questions?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4" t="-819" r="4735" b="819"/>
          <a:stretch/>
        </p:blipFill>
        <p:spPr>
          <a:xfrm>
            <a:off x="3276229" y="1772528"/>
            <a:ext cx="5639542" cy="3333544"/>
          </a:xfrm>
          <a:prstGeom prst="rect">
            <a:avLst/>
          </a:prstGeom>
        </p:spPr>
      </p:pic>
    </p:spTree>
    <p:extLst>
      <p:ext uri="{BB962C8B-B14F-4D97-AF65-F5344CB8AC3E}">
        <p14:creationId xmlns:p14="http://schemas.microsoft.com/office/powerpoint/2010/main" val="4054608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is This Important?</a:t>
            </a:r>
          </a:p>
        </p:txBody>
      </p:sp>
      <p:sp>
        <p:nvSpPr>
          <p:cNvPr id="3" name="Content Placeholder 2"/>
          <p:cNvSpPr>
            <a:spLocks noGrp="1"/>
          </p:cNvSpPr>
          <p:nvPr>
            <p:ph idx="1"/>
          </p:nvPr>
        </p:nvSpPr>
        <p:spPr>
          <a:xfrm>
            <a:off x="634999" y="1825626"/>
            <a:ext cx="6483253" cy="4351338"/>
          </a:xfrm>
        </p:spPr>
        <p:txBody>
          <a:bodyPr>
            <a:normAutofit/>
          </a:bodyPr>
          <a:lstStyle/>
          <a:p>
            <a:r>
              <a:rPr lang="en-US" dirty="0"/>
              <a:t>During 6 month expeditions aboard the International Space Station, astronauts lost on average:</a:t>
            </a:r>
          </a:p>
          <a:p>
            <a:pPr lvl="1"/>
            <a:r>
              <a:rPr lang="en-US" sz="2800" dirty="0"/>
              <a:t>13% muscle volume</a:t>
            </a:r>
          </a:p>
          <a:p>
            <a:pPr lvl="1"/>
            <a:r>
              <a:rPr lang="en-US" sz="2800" dirty="0"/>
              <a:t>32% peak power</a:t>
            </a:r>
          </a:p>
          <a:p>
            <a:pPr lvl="1"/>
            <a:r>
              <a:rPr lang="en-US" sz="2800" dirty="0"/>
              <a:t>9% bone mass</a:t>
            </a:r>
          </a:p>
          <a:p>
            <a:r>
              <a:rPr lang="en-US" dirty="0"/>
              <a:t>Full recovery can take as long as 3-4 years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768" y="1825626"/>
            <a:ext cx="2552235" cy="3749213"/>
          </a:xfrm>
          <a:prstGeom prst="rect">
            <a:avLst/>
          </a:prstGeom>
        </p:spPr>
      </p:pic>
    </p:spTree>
    <p:extLst>
      <p:ext uri="{BB962C8B-B14F-4D97-AF65-F5344CB8AC3E}">
        <p14:creationId xmlns:p14="http://schemas.microsoft.com/office/powerpoint/2010/main" val="230241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Important Applications</a:t>
            </a:r>
          </a:p>
        </p:txBody>
      </p:sp>
      <p:sp>
        <p:nvSpPr>
          <p:cNvPr id="3" name="Content Placeholder 2"/>
          <p:cNvSpPr>
            <a:spLocks noGrp="1"/>
          </p:cNvSpPr>
          <p:nvPr>
            <p:ph idx="1"/>
          </p:nvPr>
        </p:nvSpPr>
        <p:spPr>
          <a:xfrm>
            <a:off x="838200" y="1825625"/>
            <a:ext cx="6172200" cy="4351338"/>
          </a:xfrm>
        </p:spPr>
        <p:txBody>
          <a:bodyPr/>
          <a:lstStyle/>
          <a:p>
            <a:r>
              <a:rPr lang="en-US" dirty="0"/>
              <a:t>Stroke survivors</a:t>
            </a:r>
          </a:p>
          <a:p>
            <a:r>
              <a:rPr lang="en-US" dirty="0"/>
              <a:t>Patients with traumatic brain injuries</a:t>
            </a:r>
          </a:p>
          <a:p>
            <a:r>
              <a:rPr lang="en-US" dirty="0"/>
              <a:t>Lower extremity amputees</a:t>
            </a:r>
          </a:p>
          <a:p>
            <a:r>
              <a:rPr lang="en-US" dirty="0"/>
              <a:t>Individuals with limited self-mobility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0631" y="1825625"/>
            <a:ext cx="2883569" cy="2883569"/>
          </a:xfrm>
          <a:prstGeom prst="rect">
            <a:avLst/>
          </a:prstGeom>
        </p:spPr>
      </p:pic>
    </p:spTree>
    <p:extLst>
      <p:ext uri="{BB962C8B-B14F-4D97-AF65-F5344CB8AC3E}">
        <p14:creationId xmlns:p14="http://schemas.microsoft.com/office/powerpoint/2010/main" val="406388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Proposed System</a:t>
            </a:r>
          </a:p>
        </p:txBody>
      </p:sp>
      <p:sp>
        <p:nvSpPr>
          <p:cNvPr id="3" name="Content Placeholder 2"/>
          <p:cNvSpPr>
            <a:spLocks noGrp="1"/>
          </p:cNvSpPr>
          <p:nvPr>
            <p:ph idx="1"/>
          </p:nvPr>
        </p:nvSpPr>
        <p:spPr>
          <a:xfrm>
            <a:off x="838200" y="1825625"/>
            <a:ext cx="6172200" cy="4351338"/>
          </a:xfrm>
        </p:spPr>
        <p:txBody>
          <a:bodyPr/>
          <a:lstStyle/>
          <a:p>
            <a:pPr marL="0" indent="0">
              <a:buNone/>
            </a:pPr>
            <a:r>
              <a:rPr lang="en-US" dirty="0"/>
              <a:t>Our goal is to address and overcome two of the shortcomings present in most other similar systems:</a:t>
            </a:r>
          </a:p>
          <a:p>
            <a:pPr marL="514350" indent="-514350">
              <a:buFont typeface="+mj-lt"/>
              <a:buAutoNum type="arabicPeriod"/>
            </a:pPr>
            <a:r>
              <a:rPr lang="en-US" dirty="0"/>
              <a:t>Free movement anywhere within the frame of the system</a:t>
            </a:r>
          </a:p>
          <a:p>
            <a:pPr marL="514350" indent="-514350">
              <a:buFont typeface="+mj-lt"/>
              <a:buAutoNum type="arabicPeriod"/>
            </a:pPr>
            <a:r>
              <a:rPr lang="en-US" dirty="0"/>
              <a:t>Dynamic weight support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172" y="1825625"/>
            <a:ext cx="2269067" cy="3403601"/>
          </a:xfrm>
          <a:prstGeom prst="rect">
            <a:avLst/>
          </a:prstGeom>
        </p:spPr>
      </p:pic>
    </p:spTree>
    <p:extLst>
      <p:ext uri="{BB962C8B-B14F-4D97-AF65-F5344CB8AC3E}">
        <p14:creationId xmlns:p14="http://schemas.microsoft.com/office/powerpoint/2010/main" val="182774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Free Movement</a:t>
            </a:r>
          </a:p>
        </p:txBody>
      </p:sp>
      <p:sp>
        <p:nvSpPr>
          <p:cNvPr id="3" name="Content Placeholder 2"/>
          <p:cNvSpPr>
            <a:spLocks noGrp="1"/>
          </p:cNvSpPr>
          <p:nvPr>
            <p:ph idx="1"/>
          </p:nvPr>
        </p:nvSpPr>
        <p:spPr>
          <a:xfrm>
            <a:off x="838201" y="1825625"/>
            <a:ext cx="4944414" cy="4351338"/>
          </a:xfrm>
        </p:spPr>
        <p:txBody>
          <a:bodyPr/>
          <a:lstStyle/>
          <a:p>
            <a:pPr marL="0" indent="0">
              <a:buNone/>
            </a:pPr>
            <a:r>
              <a:rPr lang="en-US" dirty="0"/>
              <a:t>Achieved by using a head unit that tracks the individual’s movement and is able to follow in any direction within the framed system</a:t>
            </a:r>
          </a:p>
          <a:p>
            <a:pPr marL="0" indent="0">
              <a:buNone/>
            </a:pPr>
            <a:endParaRPr lang="en-US" dirty="0"/>
          </a:p>
        </p:txBody>
      </p:sp>
      <p:pic>
        <p:nvPicPr>
          <p:cNvPr id="4" name="motion stud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82615" y="1825625"/>
            <a:ext cx="5971504" cy="3358971"/>
          </a:xfrm>
          <a:prstGeom prst="rect">
            <a:avLst/>
          </a:prstGeom>
        </p:spPr>
      </p:pic>
      <p:sp>
        <p:nvSpPr>
          <p:cNvPr id="5" name="Rectangle 4"/>
          <p:cNvSpPr/>
          <p:nvPr/>
        </p:nvSpPr>
        <p:spPr>
          <a:xfrm>
            <a:off x="5898524" y="1481070"/>
            <a:ext cx="6293476" cy="344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65714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Free Movement</a:t>
            </a:r>
          </a:p>
        </p:txBody>
      </p:sp>
      <p:sp>
        <p:nvSpPr>
          <p:cNvPr id="3" name="Content Placeholder 2"/>
          <p:cNvSpPr>
            <a:spLocks noGrp="1"/>
          </p:cNvSpPr>
          <p:nvPr>
            <p:ph idx="1"/>
          </p:nvPr>
        </p:nvSpPr>
        <p:spPr>
          <a:xfrm>
            <a:off x="838201" y="1825625"/>
            <a:ext cx="4944414" cy="4351338"/>
          </a:xfrm>
        </p:spPr>
        <p:txBody>
          <a:bodyPr/>
          <a:lstStyle/>
          <a:p>
            <a:pPr marL="0" indent="0">
              <a:buNone/>
            </a:pPr>
            <a:r>
              <a:rPr lang="en-US" dirty="0"/>
              <a:t>Achieved by using a head unit that tracks the individual’s movement and is able to follow in any direction within the framed system</a:t>
            </a:r>
          </a:p>
        </p:txBody>
      </p:sp>
      <p:pic>
        <p:nvPicPr>
          <p:cNvPr id="4" name="motion stud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82615" y="1825625"/>
            <a:ext cx="5971504" cy="3358971"/>
          </a:xfrm>
          <a:prstGeom prst="rect">
            <a:avLst/>
          </a:prstGeom>
        </p:spPr>
      </p:pic>
      <p:sp>
        <p:nvSpPr>
          <p:cNvPr id="5" name="Rectangle 4"/>
          <p:cNvSpPr/>
          <p:nvPr/>
        </p:nvSpPr>
        <p:spPr>
          <a:xfrm>
            <a:off x="5898524" y="1481070"/>
            <a:ext cx="6293476" cy="344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6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pPr algn="ctr"/>
            <a:r>
              <a:rPr lang="en-US" dirty="0"/>
              <a:t>Dynamic Weight Support</a:t>
            </a:r>
          </a:p>
        </p:txBody>
      </p:sp>
      <p:sp>
        <p:nvSpPr>
          <p:cNvPr id="3" name="Content Placeholder 2"/>
          <p:cNvSpPr>
            <a:spLocks noGrp="1"/>
          </p:cNvSpPr>
          <p:nvPr>
            <p:ph idx="1"/>
          </p:nvPr>
        </p:nvSpPr>
        <p:spPr>
          <a:xfrm>
            <a:off x="838200" y="1825625"/>
            <a:ext cx="6172200" cy="4351338"/>
          </a:xfrm>
        </p:spPr>
        <p:txBody>
          <a:bodyPr/>
          <a:lstStyle/>
          <a:p>
            <a:pPr marL="0" indent="0">
              <a:buNone/>
            </a:pPr>
            <a:r>
              <a:rPr lang="en-US" dirty="0"/>
              <a:t>Future Goals:</a:t>
            </a:r>
          </a:p>
          <a:p>
            <a:r>
              <a:rPr lang="en-US" dirty="0"/>
              <a:t>Support a percentage of the individual’s weight</a:t>
            </a:r>
          </a:p>
          <a:p>
            <a:r>
              <a:rPr lang="en-US" dirty="0"/>
              <a:t>Potential fall arrest</a:t>
            </a:r>
          </a:p>
          <a:p>
            <a:r>
              <a:rPr lang="en-US" dirty="0"/>
              <a:t>Allow for vertical movement</a:t>
            </a:r>
          </a:p>
          <a:p>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27" y="1558285"/>
            <a:ext cx="3630048" cy="2251256"/>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127" y="3809541"/>
            <a:ext cx="3630048" cy="2367422"/>
          </a:xfrm>
          <a:prstGeom prst="rect">
            <a:avLst/>
          </a:prstGeom>
        </p:spPr>
      </p:pic>
      <p:sp>
        <p:nvSpPr>
          <p:cNvPr id="10" name="Rectangle 9"/>
          <p:cNvSpPr/>
          <p:nvPr/>
        </p:nvSpPr>
        <p:spPr>
          <a:xfrm>
            <a:off x="9301884" y="3813927"/>
            <a:ext cx="227017" cy="27357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9301884" y="1558285"/>
            <a:ext cx="483800" cy="26734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3568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Potential Impacts of Our Project</a:t>
            </a:r>
          </a:p>
        </p:txBody>
      </p:sp>
      <p:sp>
        <p:nvSpPr>
          <p:cNvPr id="3" name="Content Placeholder 2"/>
          <p:cNvSpPr>
            <a:spLocks noGrp="1"/>
          </p:cNvSpPr>
          <p:nvPr>
            <p:ph idx="1"/>
          </p:nvPr>
        </p:nvSpPr>
        <p:spPr>
          <a:xfrm>
            <a:off x="838200" y="1825625"/>
            <a:ext cx="7086600" cy="4351338"/>
          </a:xfrm>
        </p:spPr>
        <p:txBody>
          <a:bodyPr/>
          <a:lstStyle/>
          <a:p>
            <a:r>
              <a:rPr lang="en-US" dirty="0"/>
              <a:t>Increased recovery speed</a:t>
            </a:r>
          </a:p>
          <a:p>
            <a:r>
              <a:rPr lang="en-US" dirty="0"/>
              <a:t>Independence of movement</a:t>
            </a:r>
          </a:p>
          <a:p>
            <a:r>
              <a:rPr lang="en-US" dirty="0"/>
              <a:t>Integration into the home and workplace</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937" t="27298" r="17926" b="5617"/>
          <a:stretch/>
        </p:blipFill>
        <p:spPr>
          <a:xfrm>
            <a:off x="3120531" y="3363733"/>
            <a:ext cx="5950938" cy="3156714"/>
          </a:xfrm>
          <a:prstGeom prst="rect">
            <a:avLst/>
          </a:prstGeom>
        </p:spPr>
      </p:pic>
    </p:spTree>
    <p:extLst>
      <p:ext uri="{BB962C8B-B14F-4D97-AF65-F5344CB8AC3E}">
        <p14:creationId xmlns:p14="http://schemas.microsoft.com/office/powerpoint/2010/main" val="2636452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Acknowledgements</a:t>
            </a:r>
          </a:p>
        </p:txBody>
      </p:sp>
      <p:sp>
        <p:nvSpPr>
          <p:cNvPr id="3" name="Content Placeholder 2"/>
          <p:cNvSpPr>
            <a:spLocks noGrp="1"/>
          </p:cNvSpPr>
          <p:nvPr>
            <p:ph idx="1"/>
          </p:nvPr>
        </p:nvSpPr>
        <p:spPr/>
        <p:txBody>
          <a:bodyPr/>
          <a:lstStyle/>
          <a:p>
            <a:r>
              <a:rPr lang="en-US" dirty="0"/>
              <a:t>Dr. Sarah Oman &amp; Dr. Kyle </a:t>
            </a:r>
            <a:r>
              <a:rPr lang="en-US" dirty="0" err="1"/>
              <a:t>Winfree</a:t>
            </a:r>
            <a:endParaRPr lang="en-US" dirty="0"/>
          </a:p>
          <a:p>
            <a:r>
              <a:rPr lang="en-US" dirty="0"/>
              <a:t>Northern Arizona Space Grant Program</a:t>
            </a:r>
          </a:p>
          <a:p>
            <a:r>
              <a:rPr lang="en-US" dirty="0"/>
              <a:t>Dr. Nadine Barlow and Sr. Program Coordinator Kathleen </a:t>
            </a:r>
            <a:r>
              <a:rPr lang="en-US" dirty="0" err="1"/>
              <a:t>Stigmon</a:t>
            </a:r>
            <a:endParaRPr lang="en-US" dirty="0"/>
          </a:p>
          <a:p>
            <a:r>
              <a:rPr lang="en-US" dirty="0"/>
              <a:t>The Northern Arizona University Engineering Fabrication Lab and </a:t>
            </a:r>
            <a:r>
              <a:rPr lang="en-US" dirty="0" err="1"/>
              <a:t>RAPIDLab</a:t>
            </a:r>
            <a:endParaRPr lang="en-US" dirty="0"/>
          </a:p>
        </p:txBody>
      </p:sp>
    </p:spTree>
    <p:extLst>
      <p:ext uri="{BB962C8B-B14F-4D97-AF65-F5344CB8AC3E}">
        <p14:creationId xmlns:p14="http://schemas.microsoft.com/office/powerpoint/2010/main" val="1290899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015431FB-3C42-4EAD-8C16-511E78CA87B9}" vid="{65155844-8566-4264-98DB-1AB9A3A046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1291</TotalTime>
  <Words>1203</Words>
  <Application>Microsoft Office PowerPoint</Application>
  <PresentationFormat>Widescreen</PresentationFormat>
  <Paragraphs>81</Paragraphs>
  <Slides>10</Slides>
  <Notes>10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Creating a Dynamic Lift System for Assisted Mobility</vt:lpstr>
      <vt:lpstr>Why is This Important?</vt:lpstr>
      <vt:lpstr>Other Important Applications</vt:lpstr>
      <vt:lpstr>Our Proposed System</vt:lpstr>
      <vt:lpstr>Free Movement</vt:lpstr>
      <vt:lpstr>Free Movement</vt:lpstr>
      <vt:lpstr>Dynamic Weight Support</vt:lpstr>
      <vt:lpstr>Potential Impacts of Our Project</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Dustin Branges</dc:creator>
  <cp:lastModifiedBy>Dustin Branges</cp:lastModifiedBy>
  <cp:revision>62</cp:revision>
  <cp:lastPrinted>2017-03-07T23:37:30Z</cp:lastPrinted>
  <dcterms:created xsi:type="dcterms:W3CDTF">2017-03-05T23:34:05Z</dcterms:created>
  <dcterms:modified xsi:type="dcterms:W3CDTF">2017-04-08T06:35:20Z</dcterms:modified>
</cp:coreProperties>
</file>